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49" r:id="rId2"/>
  </p:sldMasterIdLst>
  <p:notesMasterIdLst>
    <p:notesMasterId r:id="rId17"/>
  </p:notesMasterIdLst>
  <p:sldIdLst>
    <p:sldId id="256" r:id="rId3"/>
    <p:sldId id="257" r:id="rId4"/>
    <p:sldId id="258" r:id="rId5"/>
    <p:sldId id="276" r:id="rId6"/>
    <p:sldId id="267" r:id="rId7"/>
    <p:sldId id="270" r:id="rId8"/>
    <p:sldId id="268" r:id="rId9"/>
    <p:sldId id="269" r:id="rId10"/>
    <p:sldId id="271" r:id="rId11"/>
    <p:sldId id="272" r:id="rId12"/>
    <p:sldId id="273" r:id="rId13"/>
    <p:sldId id="274" r:id="rId14"/>
    <p:sldId id="275" r:id="rId15"/>
    <p:sldId id="265" r:id="rId16"/>
  </p:sldIdLst>
  <p:sldSz cx="9144000" cy="6858000" type="screen4x3"/>
  <p:notesSz cx="6858000" cy="92948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33" autoAdjust="0"/>
  </p:normalViewPr>
  <p:slideViewPr>
    <p:cSldViewPr>
      <p:cViewPr varScale="1">
        <p:scale>
          <a:sx n="87" d="100"/>
          <a:sy n="87" d="100"/>
        </p:scale>
        <p:origin x="1494" y="6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Rectangle 9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4900" y="696913"/>
            <a:ext cx="4638675" cy="3476625"/>
          </a:xfrm>
          <a:prstGeom prst="rect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82" name="Rectangle 10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76875" cy="417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829675"/>
            <a:ext cx="2962275" cy="4556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663FD55E-05AE-42E7-9CE9-EBC61FDBA66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8217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A35F6AE-EE9E-407B-9EC8-03F6D6B5192B}" type="slidenum">
              <a:rPr lang="en-US"/>
              <a:pPr/>
              <a:t>1</a:t>
            </a:fld>
            <a:endParaRPr lang="en-US"/>
          </a:p>
        </p:txBody>
      </p:sp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3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2719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86B6B25C-6F59-4928-BDD4-60BFE5C880FA}" type="slidenum">
              <a:rPr lang="en-US" sz="120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</a:t>
            </a:fld>
            <a:endParaRPr 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3984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10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7052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11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521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12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755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13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642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599996A-84B6-45EB-A8FA-251CF51DE0A1}" type="slidenum">
              <a:rPr lang="en-US"/>
              <a:pPr/>
              <a:t>14</a:t>
            </a:fld>
            <a:endParaRPr lang="en-US"/>
          </a:p>
        </p:txBody>
      </p:sp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4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B961A2B-0F00-44DE-B538-60FEE4026635}" type="slidenum">
              <a:rPr lang="en-US"/>
              <a:pPr/>
              <a:t>2</a:t>
            </a:fld>
            <a:endParaRPr lang="en-US"/>
          </a:p>
        </p:txBody>
      </p:sp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E874B76C-2592-452E-9527-CE5FE30E50D2}" type="slidenum">
              <a:rPr lang="en-US" sz="120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2</a:t>
            </a:fld>
            <a:endParaRPr 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277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3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 sz="3200" b="0" i="0" kern="1200" dirty="0" smtClean="0">
              <a:solidFill>
                <a:srgbClr val="000000"/>
              </a:solidFill>
              <a:effectLst/>
              <a:latin typeface="Times New Roman" pitchFamily="1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6819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4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7587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5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2026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6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331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7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0606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8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4568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9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138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9C8F5865-34FC-410B-A5DA-5397FDD697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42ED603-2DC6-4E26-B8FE-462ED418EB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3D6F07D-79E5-4C70-9EDB-A9C63EC0C5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3838" cy="4516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604963"/>
            <a:ext cx="4033837" cy="4516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D3035CEF-87EB-4085-BB9E-40C878603E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F55CAF0-E8A3-4526-B49F-D08B2797FA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B64E7F20-4825-47CB-B2F5-90316ECF78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6274692C-9EC9-4528-A6D7-8255AA1532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692F2FA-9CBE-43D1-80C8-313766ACC0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11973919-AD43-4729-B081-A269C0E95F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2DA5A5F6-8180-412B-8958-A3DD9C9BF1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3050" y="273050"/>
            <a:ext cx="2054225" cy="5848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3450" cy="58483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AB091751-B8F3-4924-BED2-79FC48104B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Text Box 1"/>
          <p:cNvSpPr txBox="1">
            <a:spLocks noChangeArrowheads="1"/>
          </p:cNvSpPr>
          <p:nvPr/>
        </p:nvSpPr>
        <p:spPr bwMode="auto">
          <a:xfrm>
            <a:off x="1371600" y="6553200"/>
            <a:ext cx="6248400" cy="276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563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900">
                <a:solidFill>
                  <a:srgbClr val="000000"/>
                </a:solidFill>
              </a:rPr>
              <a:t>© Copyright 2012 Hidaya Trust (Pakistan)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A Non-Profit Organization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www.hidayatrust.org / www,histpk.org </a:t>
            </a: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609600" y="1328738"/>
            <a:ext cx="7924800" cy="28368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37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6000" b="1">
                <a:solidFill>
                  <a:srgbClr val="002060"/>
                </a:solidFill>
              </a:rPr>
              <a:t>Hidaya Institute of Science &amp; Technology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600200" y="4419600"/>
            <a:ext cx="6324600" cy="1016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150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>
                <a:solidFill>
                  <a:srgbClr val="000000"/>
                </a:solidFill>
                <a:cs typeface="Arial Unicode MS" pitchFamily="32" charset="0"/>
              </a:rPr>
              <a:t>www.histpk.org</a:t>
            </a:r>
          </a:p>
          <a:p>
            <a:pPr algn="ctr">
              <a:spcBef>
                <a:spcPts val="150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 i="1">
                <a:solidFill>
                  <a:srgbClr val="000000"/>
                </a:solidFill>
                <a:cs typeface="Arial Unicode MS" pitchFamily="32" charset="0"/>
              </a:rPr>
              <a:t>A Division of Hidaya Trust, Pakistan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3"/>
          <a:srcRect r="9373"/>
          <a:stretch>
            <a:fillRect/>
          </a:stretch>
        </p:blipFill>
        <p:spPr bwMode="auto">
          <a:xfrm>
            <a:off x="0" y="0"/>
            <a:ext cx="6629400" cy="7699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781800" y="228600"/>
            <a:ext cx="2159000" cy="30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305282" y="6550223"/>
            <a:ext cx="1066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sz="1400" b="0" dirty="0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 N </a:t>
            </a:r>
            <a:r>
              <a:rPr lang="en-US" sz="1400" b="0" dirty="0" err="1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Jatt</a:t>
            </a:r>
            <a:endParaRPr lang="en-US" sz="1400" b="0" dirty="0">
              <a:solidFill>
                <a:schemeClr val="accent3">
                  <a:lumMod val="50000"/>
                </a:schemeClr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2pPr>
      <a:lvl3pPr marL="1143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3pPr>
      <a:lvl4pPr marL="1600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4pPr>
      <a:lvl5pPr marL="20574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13"/>
          <a:srcRect r="9373"/>
          <a:stretch>
            <a:fillRect/>
          </a:stretch>
        </p:blipFill>
        <p:spPr bwMode="auto">
          <a:xfrm>
            <a:off x="0" y="0"/>
            <a:ext cx="6629400" cy="7699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1371600" y="6553200"/>
            <a:ext cx="6248400" cy="276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563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900">
                <a:solidFill>
                  <a:srgbClr val="000000"/>
                </a:solidFill>
              </a:rPr>
              <a:t>© Copyright 2012 Hidaya Trust (Pakistan)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A Non-Profit Organization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www.hidayatrust.org / www,histpk.org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781800" y="228600"/>
            <a:ext cx="2159000" cy="30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24075" cy="4667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0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39FE60B7-18FD-4E95-AB39-D7F3F783F2D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0075" cy="11350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0075" cy="45164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8" name="TextBox 6"/>
          <p:cNvSpPr txBox="1"/>
          <p:nvPr userDrawn="1"/>
        </p:nvSpPr>
        <p:spPr>
          <a:xfrm>
            <a:off x="305282" y="6558061"/>
            <a:ext cx="1066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sz="1400" b="0" dirty="0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 N </a:t>
            </a:r>
            <a:r>
              <a:rPr lang="en-US" sz="1400" b="0" dirty="0" err="1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Jatt</a:t>
            </a:r>
            <a:endParaRPr lang="en-US" sz="1400" b="0" dirty="0">
              <a:solidFill>
                <a:schemeClr val="accent3">
                  <a:lumMod val="50000"/>
                </a:schemeClr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2pPr>
      <a:lvl3pPr marL="1143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3pPr>
      <a:lvl4pPr marL="1600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4pPr>
      <a:lvl5pPr marL="20574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0"/>
          <a:stretch/>
        </p:blipFill>
        <p:spPr>
          <a:xfrm>
            <a:off x="3810000" y="1736072"/>
            <a:ext cx="4338637" cy="4729517"/>
          </a:xfrm>
          <a:prstGeom prst="rect">
            <a:avLst/>
          </a:prstGeom>
        </p:spPr>
      </p:pic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smtClean="0"/>
              <a:t>File Permissions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43000" y="1895475"/>
            <a:ext cx="7005637" cy="4816475"/>
          </a:xfrm>
          <a:ln/>
        </p:spPr>
        <p:txBody>
          <a:bodyPr/>
          <a:lstStyle/>
          <a:p>
            <a:pPr marL="0" indent="0"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>
                <a:solidFill>
                  <a:schemeClr val="accent4">
                    <a:lumMod val="95000"/>
                    <a:lumOff val="5000"/>
                  </a:schemeClr>
                </a:solidFill>
              </a:rPr>
              <a:t>Users</a:t>
            </a:r>
            <a:r>
              <a:rPr lang="en-US" sz="2400" dirty="0" smtClean="0">
                <a:solidFill>
                  <a:schemeClr val="accent4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4">
                    <a:lumMod val="95000"/>
                    <a:lumOff val="5000"/>
                  </a:schemeClr>
                </a:solidFill>
              </a:rPr>
              <a:t>(</a:t>
            </a:r>
            <a:r>
              <a:rPr lang="en-US" sz="2400" dirty="0" smtClean="0">
                <a:solidFill>
                  <a:srgbClr val="007E60"/>
                </a:solidFill>
              </a:rPr>
              <a:t>owner</a:t>
            </a:r>
            <a:r>
              <a:rPr lang="en-US" sz="2400" dirty="0" smtClean="0">
                <a:solidFill>
                  <a:schemeClr val="accent4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400" dirty="0" smtClean="0">
                <a:solidFill>
                  <a:schemeClr val="accent2"/>
                </a:solidFill>
              </a:rPr>
              <a:t>group</a:t>
            </a:r>
            <a:r>
              <a:rPr lang="en-US" sz="2400" dirty="0" smtClean="0">
                <a:solidFill>
                  <a:schemeClr val="accent4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400" dirty="0" smtClean="0">
                <a:solidFill>
                  <a:srgbClr val="FF0000"/>
                </a:solidFill>
              </a:rPr>
              <a:t>others</a:t>
            </a:r>
            <a:r>
              <a:rPr lang="en-US" sz="2400" dirty="0" smtClean="0">
                <a:solidFill>
                  <a:schemeClr val="accent4">
                    <a:lumMod val="95000"/>
                    <a:lumOff val="5000"/>
                  </a:schemeClr>
                </a:solidFill>
              </a:rPr>
              <a:t>)</a:t>
            </a:r>
          </a:p>
          <a:p>
            <a:pPr marL="0" indent="0"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>
                <a:solidFill>
                  <a:schemeClr val="accent4">
                    <a:lumMod val="95000"/>
                    <a:lumOff val="5000"/>
                  </a:schemeClr>
                </a:solidFill>
              </a:rPr>
              <a:t>Permissions in octal</a:t>
            </a:r>
          </a:p>
          <a:p>
            <a:pPr marL="0" indent="0"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>
                <a:solidFill>
                  <a:schemeClr val="accent4">
                    <a:lumMod val="95000"/>
                    <a:lumOff val="5000"/>
                  </a:schemeClr>
                </a:solidFill>
              </a:rPr>
              <a:t>	</a:t>
            </a:r>
            <a:endParaRPr lang="en-US" sz="2800" dirty="0" smtClean="0">
              <a:solidFill>
                <a:schemeClr val="accent4">
                  <a:lumMod val="95000"/>
                  <a:lumOff val="5000"/>
                </a:schemeClr>
              </a:solidFill>
            </a:endParaRPr>
          </a:p>
          <a:p>
            <a:pPr marL="0" indent="0"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1600" dirty="0">
              <a:solidFill>
                <a:schemeClr val="accent4">
                  <a:lumMod val="95000"/>
                  <a:lumOff val="5000"/>
                </a:schemeClr>
              </a:solidFill>
            </a:endParaRPr>
          </a:p>
          <a:p>
            <a:pPr marL="0" indent="0"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100" dirty="0" smtClean="0">
                <a:solidFill>
                  <a:schemeClr val="accent4">
                    <a:lumMod val="95000"/>
                    <a:lumOff val="5000"/>
                  </a:schemeClr>
                </a:solidFill>
              </a:rPr>
              <a:t>Access Permissions </a:t>
            </a:r>
          </a:p>
          <a:p>
            <a:pPr marL="0" indent="0"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100" dirty="0" smtClean="0">
                <a:solidFill>
                  <a:schemeClr val="accent4">
                    <a:lumMod val="95000"/>
                    <a:lumOff val="5000"/>
                  </a:schemeClr>
                </a:solidFill>
              </a:rPr>
              <a:t>Binary weight </a:t>
            </a:r>
          </a:p>
          <a:p>
            <a:pPr marL="0" indent="0"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100" dirty="0" err="1" smtClean="0">
                <a:solidFill>
                  <a:schemeClr val="accent4">
                    <a:lumMod val="95000"/>
                    <a:lumOff val="5000"/>
                  </a:schemeClr>
                </a:solidFill>
              </a:rPr>
              <a:t>Binay</a:t>
            </a:r>
            <a:endParaRPr lang="en-US" sz="2100" dirty="0" smtClean="0">
              <a:solidFill>
                <a:schemeClr val="accent4">
                  <a:lumMod val="95000"/>
                  <a:lumOff val="5000"/>
                </a:schemeClr>
              </a:solidFill>
            </a:endParaRPr>
          </a:p>
          <a:p>
            <a:pPr marL="0" indent="0"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800" dirty="0" smtClean="0">
              <a:solidFill>
                <a:schemeClr val="accent4">
                  <a:lumMod val="95000"/>
                  <a:lumOff val="5000"/>
                </a:schemeClr>
              </a:solidFill>
            </a:endParaRPr>
          </a:p>
          <a:p>
            <a:pPr marL="0" indent="0"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100" dirty="0" err="1" smtClean="0">
                <a:solidFill>
                  <a:schemeClr val="accent4">
                    <a:lumMod val="95000"/>
                    <a:lumOff val="5000"/>
                  </a:schemeClr>
                </a:solidFill>
              </a:rPr>
              <a:t>Binay</a:t>
            </a:r>
            <a:r>
              <a:rPr lang="en-US" sz="2100" dirty="0" smtClean="0">
                <a:solidFill>
                  <a:schemeClr val="accent4">
                    <a:lumMod val="95000"/>
                    <a:lumOff val="5000"/>
                  </a:schemeClr>
                </a:solidFill>
              </a:rPr>
              <a:t> Value </a:t>
            </a:r>
            <a:endParaRPr lang="en-US" sz="2100" dirty="0">
              <a:solidFill>
                <a:schemeClr val="accent4">
                  <a:lumMod val="95000"/>
                  <a:lumOff val="5000"/>
                </a:schemeClr>
              </a:solidFill>
            </a:endParaRPr>
          </a:p>
          <a:p>
            <a:pPr marL="0" indent="0"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1800" dirty="0" smtClean="0"/>
          </a:p>
          <a:p>
            <a:pPr marL="0" indent="0"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4132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smtClean="0"/>
              <a:t>Octal Method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chmod</a:t>
            </a:r>
            <a:r>
              <a:rPr lang="en-US" sz="2800" dirty="0" smtClean="0"/>
              <a:t>   775  </a:t>
            </a:r>
            <a:r>
              <a:rPr lang="en-US" sz="2800" i="1" dirty="0" smtClean="0"/>
              <a:t>file-name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496190"/>
              </p:ext>
            </p:extLst>
          </p:nvPr>
        </p:nvGraphicFramePr>
        <p:xfrm>
          <a:off x="447675" y="2209800"/>
          <a:ext cx="8229600" cy="38709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152525"/>
                <a:gridCol w="1676400"/>
                <a:gridCol w="2362200"/>
                <a:gridCol w="3038475"/>
              </a:tblGrid>
              <a:tr h="39218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Octal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Binary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Permissions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Summary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000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---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No permission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1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001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--x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Execute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smtClean="0"/>
                        <a:t>2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010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-w-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Write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smtClean="0"/>
                        <a:t>3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011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-</a:t>
                      </a:r>
                      <a:r>
                        <a:rPr lang="en-US" sz="2200" dirty="0" err="1" smtClean="0"/>
                        <a:t>wx</a:t>
                      </a:r>
                      <a:r>
                        <a:rPr lang="en-US" sz="2200" dirty="0" smtClean="0"/>
                        <a:t>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Write</a:t>
                      </a:r>
                      <a:r>
                        <a:rPr lang="en-US" sz="2000" baseline="0" dirty="0" smtClean="0"/>
                        <a:t>, Execute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smtClean="0"/>
                        <a:t>4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smtClean="0"/>
                        <a:t>100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r--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Read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smtClean="0"/>
                        <a:t>5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smtClean="0"/>
                        <a:t>101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r-x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Read, Execute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6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smtClean="0"/>
                        <a:t>110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err="1" smtClean="0"/>
                        <a:t>rw</a:t>
                      </a:r>
                      <a:r>
                        <a:rPr lang="en-US" sz="2200" dirty="0" smtClean="0"/>
                        <a:t>-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Read,</a:t>
                      </a:r>
                      <a:r>
                        <a:rPr lang="en-US" sz="2000" baseline="0" dirty="0" smtClean="0"/>
                        <a:t> Write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7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111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err="1" smtClean="0"/>
                        <a:t>rwx</a:t>
                      </a:r>
                      <a:r>
                        <a:rPr lang="en-US" sz="2200" dirty="0" smtClean="0"/>
                        <a:t>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Read</a:t>
                      </a:r>
                      <a:r>
                        <a:rPr lang="en-US" sz="2000" baseline="0" dirty="0" smtClean="0"/>
                        <a:t>, Write, Execute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71268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smtClean="0"/>
              <a:t>Symbolic Method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By Using </a:t>
            </a:r>
            <a:r>
              <a:rPr lang="en-US" sz="2800" dirty="0" smtClean="0"/>
              <a:t>“</a:t>
            </a:r>
            <a:r>
              <a:rPr lang="en-US" sz="2800" b="1" dirty="0" smtClean="0"/>
              <a:t>+</a:t>
            </a:r>
            <a:r>
              <a:rPr lang="en-US" sz="2800" dirty="0" smtClean="0"/>
              <a:t>”, “</a:t>
            </a:r>
            <a:r>
              <a:rPr lang="en-US" sz="2800" b="1" dirty="0" smtClean="0"/>
              <a:t>-</a:t>
            </a:r>
            <a:r>
              <a:rPr lang="en-US" sz="2800" dirty="0" smtClean="0"/>
              <a:t>” and “</a:t>
            </a:r>
            <a:r>
              <a:rPr lang="en-US" sz="2800" b="1" dirty="0" smtClean="0"/>
              <a:t>=</a:t>
            </a:r>
            <a:r>
              <a:rPr lang="en-US" sz="2800" dirty="0" smtClean="0"/>
              <a:t>” symbols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10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chmod</a:t>
            </a:r>
            <a:r>
              <a:rPr lang="en-US" sz="2800" dirty="0" smtClean="0"/>
              <a:t>    </a:t>
            </a:r>
            <a:r>
              <a:rPr lang="en-US" sz="2800" dirty="0" err="1" smtClean="0"/>
              <a:t>u+rwx,g+rwx,o+rwx</a:t>
            </a:r>
            <a:r>
              <a:rPr lang="en-US" sz="2800" dirty="0" smtClean="0"/>
              <a:t>    </a:t>
            </a:r>
            <a:r>
              <a:rPr lang="en-US" sz="2800" i="1" dirty="0" smtClean="0"/>
              <a:t>file-name   </a:t>
            </a:r>
            <a:endParaRPr lang="en-US" sz="1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/>
              <a:t>chmod</a:t>
            </a:r>
            <a:r>
              <a:rPr lang="en-US" sz="2800" dirty="0"/>
              <a:t>    </a:t>
            </a:r>
            <a:r>
              <a:rPr lang="en-US" sz="2800" dirty="0" err="1" smtClean="0"/>
              <a:t>ugo+rwx</a:t>
            </a:r>
            <a:r>
              <a:rPr lang="en-US" sz="2800" dirty="0" smtClean="0"/>
              <a:t>    </a:t>
            </a:r>
            <a:r>
              <a:rPr lang="en-US" sz="2800" i="1" dirty="0" smtClean="0"/>
              <a:t>file-name			</a:t>
            </a:r>
            <a:r>
              <a:rPr lang="en-US" sz="1800" dirty="0" smtClean="0"/>
              <a:t> </a:t>
            </a:r>
            <a:endParaRPr lang="en-US" sz="1800" i="1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/>
              <a:t>chmod</a:t>
            </a:r>
            <a:r>
              <a:rPr lang="en-US" sz="2800" dirty="0"/>
              <a:t>    </a:t>
            </a:r>
            <a:r>
              <a:rPr lang="en-US" sz="2800" dirty="0" err="1"/>
              <a:t>a</a:t>
            </a:r>
            <a:r>
              <a:rPr lang="en-US" sz="2800" dirty="0" err="1" smtClean="0"/>
              <a:t>+rwx</a:t>
            </a:r>
            <a:r>
              <a:rPr lang="en-US" sz="2800" dirty="0" smtClean="0"/>
              <a:t>    </a:t>
            </a:r>
            <a:r>
              <a:rPr lang="en-US" sz="2800" i="1" dirty="0" smtClean="0"/>
              <a:t>file-name 			</a:t>
            </a:r>
            <a:endParaRPr lang="en-US" sz="1800" i="1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chmod</a:t>
            </a:r>
            <a:r>
              <a:rPr lang="en-US" sz="2800" dirty="0" smtClean="0"/>
              <a:t>    a=</a:t>
            </a:r>
            <a:r>
              <a:rPr lang="en-US" sz="2800" dirty="0" err="1" smtClean="0"/>
              <a:t>rwx</a:t>
            </a:r>
            <a:r>
              <a:rPr lang="en-US" sz="2800" dirty="0" smtClean="0"/>
              <a:t>    </a:t>
            </a:r>
            <a:r>
              <a:rPr lang="en-US" sz="2800" i="1" dirty="0"/>
              <a:t>file-name      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chmod</a:t>
            </a:r>
            <a:r>
              <a:rPr lang="en-US" sz="2800" dirty="0" smtClean="0"/>
              <a:t>    u-</a:t>
            </a:r>
            <a:r>
              <a:rPr lang="en-US" sz="2800" dirty="0" err="1" smtClean="0"/>
              <a:t>x,g</a:t>
            </a:r>
            <a:r>
              <a:rPr lang="en-US" sz="2800" dirty="0" smtClean="0"/>
              <a:t>-</a:t>
            </a:r>
            <a:r>
              <a:rPr lang="en-US" sz="2800" dirty="0" err="1" smtClean="0"/>
              <a:t>wx,o-rwx</a:t>
            </a:r>
            <a:r>
              <a:rPr lang="en-US" sz="2800" dirty="0" smtClean="0"/>
              <a:t>    </a:t>
            </a:r>
            <a:r>
              <a:rPr lang="en-US" sz="2800" i="1" dirty="0" smtClean="0"/>
              <a:t>file-name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4964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File Permissions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By using “</a:t>
            </a:r>
            <a:r>
              <a:rPr lang="en-US" sz="2800" b="1" dirty="0" smtClean="0"/>
              <a:t>+</a:t>
            </a:r>
            <a:r>
              <a:rPr lang="en-US" sz="2800" dirty="0" smtClean="0"/>
              <a:t>” </a:t>
            </a:r>
            <a:r>
              <a:rPr lang="en-US" sz="2800" dirty="0"/>
              <a:t>and </a:t>
            </a:r>
            <a:r>
              <a:rPr lang="en-US" sz="2800" dirty="0" smtClean="0"/>
              <a:t>“</a:t>
            </a:r>
            <a:r>
              <a:rPr lang="en-US" sz="2800" b="1" dirty="0" smtClean="0"/>
              <a:t>-</a:t>
            </a:r>
            <a:r>
              <a:rPr lang="en-US" sz="2800" dirty="0" smtClean="0"/>
              <a:t>” </a:t>
            </a:r>
            <a:r>
              <a:rPr lang="en-US" sz="2800" dirty="0"/>
              <a:t>symbols we are just adding or revoking </a:t>
            </a:r>
            <a:r>
              <a:rPr lang="en-US" sz="2800" dirty="0" smtClean="0"/>
              <a:t>the </a:t>
            </a:r>
            <a:r>
              <a:rPr lang="en-US" sz="2800" dirty="0"/>
              <a:t>permissions to the previously existing permissions without </a:t>
            </a:r>
            <a:r>
              <a:rPr lang="en-US" sz="2800" dirty="0" smtClean="0"/>
              <a:t>altering </a:t>
            </a:r>
            <a:r>
              <a:rPr lang="en-US" sz="2800" dirty="0"/>
              <a:t>them</a:t>
            </a:r>
            <a:r>
              <a:rPr lang="en-US" sz="2800" dirty="0" smtClean="0"/>
              <a:t>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While using “</a:t>
            </a:r>
            <a:r>
              <a:rPr lang="en-US" sz="2800" b="1" dirty="0" smtClean="0"/>
              <a:t>=</a:t>
            </a:r>
            <a:r>
              <a:rPr lang="en-US" sz="2800" dirty="0" smtClean="0"/>
              <a:t>” </a:t>
            </a:r>
            <a:r>
              <a:rPr lang="en-US" sz="2800" dirty="0"/>
              <a:t>symbol to set permissions, all the previous </a:t>
            </a:r>
            <a:r>
              <a:rPr lang="en-US" sz="2800" dirty="0" smtClean="0"/>
              <a:t>permissions </a:t>
            </a:r>
            <a:r>
              <a:rPr lang="en-US" sz="2800" dirty="0"/>
              <a:t>on the source file or directory are replaced by the new </a:t>
            </a:r>
            <a:r>
              <a:rPr lang="en-US" sz="2800" dirty="0" smtClean="0"/>
              <a:t>ones</a:t>
            </a:r>
            <a:r>
              <a:rPr lang="en-US" sz="2800" dirty="0"/>
              <a:t>.</a:t>
            </a: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0324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971800"/>
            <a:ext cx="8229600" cy="10541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6000">
                <a:latin typeface="PakTypeNaqsh" charset="0"/>
              </a:rPr>
              <a:t>The End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533400" y="2286000"/>
            <a:ext cx="8229600" cy="2819400"/>
          </a:xfrm>
          <a:ln/>
        </p:spPr>
        <p:txBody>
          <a:bodyPr/>
          <a:lstStyle/>
          <a:p>
            <a:pPr eaLnBrk="1">
              <a:lnSpc>
                <a:spcPct val="93000"/>
              </a:lnSpc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/>
              <a:t>Permissions</a:t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sz="3200" dirty="0" smtClean="0"/>
              <a:t>By</a:t>
            </a:r>
            <a:br>
              <a:rPr lang="en-US" sz="3200" dirty="0" smtClean="0"/>
            </a:br>
            <a:r>
              <a:rPr lang="en-US" sz="3200" dirty="0" smtClean="0"/>
              <a:t>Z.A. Solangi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File Permissions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The </a:t>
            </a:r>
            <a:r>
              <a:rPr lang="en-US" sz="2800" dirty="0"/>
              <a:t>Unix operating system (and likewise, Linux) differs from other computing environments in that it is not only a multitasking system but it is </a:t>
            </a:r>
            <a:r>
              <a:rPr lang="en-US" sz="2800" dirty="0" smtClean="0"/>
              <a:t>a </a:t>
            </a:r>
            <a:r>
              <a:rPr lang="en-US" sz="2800" dirty="0"/>
              <a:t>multi-user system as well</a:t>
            </a:r>
            <a:r>
              <a:rPr lang="en-US" sz="2800" dirty="0" smtClean="0"/>
              <a:t>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Linux uses the same permissions scheme as Unix. </a:t>
            </a: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Each file and </a:t>
            </a:r>
            <a:r>
              <a:rPr lang="en-US" sz="2800" dirty="0"/>
              <a:t>directory </a:t>
            </a:r>
            <a:r>
              <a:rPr lang="en-US" sz="2800" dirty="0" smtClean="0"/>
              <a:t>in </a:t>
            </a:r>
            <a:r>
              <a:rPr lang="en-US" sz="2800" dirty="0"/>
              <a:t>a Linux computer has associated permissions</a:t>
            </a:r>
            <a:r>
              <a:rPr lang="en-US" sz="2800" dirty="0" smtClean="0"/>
              <a:t>, </a:t>
            </a:r>
            <a:r>
              <a:rPr lang="en-US" sz="2800" dirty="0" err="1" smtClean="0"/>
              <a:t>ie</a:t>
            </a:r>
            <a:r>
              <a:rPr lang="en-US" sz="2800" dirty="0" smtClean="0"/>
              <a:t> the settings </a:t>
            </a:r>
            <a:r>
              <a:rPr lang="en-US" sz="2800" dirty="0"/>
              <a:t>that determine who can access the file and what they can do with it.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File Permissions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Each </a:t>
            </a:r>
            <a:r>
              <a:rPr lang="en-US" sz="2800" dirty="0"/>
              <a:t>file and directory on </a:t>
            </a:r>
            <a:r>
              <a:rPr lang="en-US" sz="2800" dirty="0" smtClean="0"/>
              <a:t>Linux </a:t>
            </a:r>
            <a:r>
              <a:rPr lang="en-US" sz="2800" dirty="0"/>
              <a:t>system is assigned access rights for the </a:t>
            </a:r>
            <a:r>
              <a:rPr lang="en-US" sz="2800" i="1" dirty="0">
                <a:solidFill>
                  <a:srgbClr val="C00000"/>
                </a:solidFill>
              </a:rPr>
              <a:t>owner of the file</a:t>
            </a:r>
            <a:r>
              <a:rPr lang="en-US" sz="2800" dirty="0"/>
              <a:t>, </a:t>
            </a:r>
            <a:r>
              <a:rPr lang="en-US" sz="2800" i="1" dirty="0" smtClean="0">
                <a:solidFill>
                  <a:srgbClr val="C00000"/>
                </a:solidFill>
              </a:rPr>
              <a:t>the group members</a:t>
            </a:r>
            <a:r>
              <a:rPr lang="en-US" sz="2800" dirty="0" smtClean="0"/>
              <a:t>, </a:t>
            </a:r>
            <a:r>
              <a:rPr lang="en-US" sz="2800" dirty="0"/>
              <a:t>and </a:t>
            </a:r>
            <a:r>
              <a:rPr lang="en-US" sz="2800" i="1" dirty="0" smtClean="0">
                <a:solidFill>
                  <a:srgbClr val="C00000"/>
                </a:solidFill>
              </a:rPr>
              <a:t>everybody else</a:t>
            </a:r>
            <a:r>
              <a:rPr lang="en-US" sz="2800" dirty="0" smtClean="0"/>
              <a:t>. </a:t>
            </a: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Rights can be assigned to read a file, to write a file, and to execute a file </a:t>
            </a:r>
            <a:r>
              <a:rPr lang="en-US" sz="2800" dirty="0" smtClean="0"/>
              <a:t>(run </a:t>
            </a:r>
            <a:r>
              <a:rPr lang="en-US" sz="2800" dirty="0"/>
              <a:t>the file as a program</a:t>
            </a:r>
            <a:r>
              <a:rPr lang="en-US" sz="2800" dirty="0" smtClean="0"/>
              <a:t>).</a:t>
            </a: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4886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smtClean="0"/>
              <a:t>File Permissions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There are three type of file </a:t>
            </a:r>
            <a:r>
              <a:rPr lang="en-US" sz="2800" dirty="0" smtClean="0"/>
              <a:t>permissions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Read 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/>
              <a:t>The </a:t>
            </a:r>
            <a:r>
              <a:rPr lang="en-US" sz="2400" dirty="0"/>
              <a:t>Read permission refers to a user's capability to read the contents of the file.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Write 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/>
              <a:t>The </a:t>
            </a:r>
            <a:r>
              <a:rPr lang="en-US" sz="2400" dirty="0"/>
              <a:t>Write </a:t>
            </a:r>
            <a:r>
              <a:rPr lang="en-US" sz="2400" dirty="0" smtClean="0"/>
              <a:t>permission </a:t>
            </a:r>
            <a:r>
              <a:rPr lang="en-US" sz="2400" dirty="0"/>
              <a:t>refer to a user's capability to write or modify a file or directory.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Execute 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/>
              <a:t>The </a:t>
            </a:r>
            <a:r>
              <a:rPr lang="en-US" sz="2400" dirty="0"/>
              <a:t>Execute permission affects a user's capability to execute a file or </a:t>
            </a:r>
            <a:r>
              <a:rPr lang="en-US" sz="2400" dirty="0" smtClean="0"/>
              <a:t>navigate directories by using “cd”.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0463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File Permissions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By using “</a:t>
            </a:r>
            <a:r>
              <a:rPr lang="en-US" sz="2800" dirty="0" err="1" smtClean="0"/>
              <a:t>ls</a:t>
            </a:r>
            <a:r>
              <a:rPr lang="en-US" sz="2800" dirty="0" smtClean="0"/>
              <a:t>  -</a:t>
            </a:r>
            <a:r>
              <a:rPr lang="en-US" sz="2800" dirty="0" err="1" smtClean="0"/>
              <a:t>lh</a:t>
            </a:r>
            <a:r>
              <a:rPr lang="en-US" sz="2800" dirty="0" smtClean="0"/>
              <a:t>” command we can show file information.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33800"/>
            <a:ext cx="91440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92540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File Permissions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Every </a:t>
            </a:r>
            <a:r>
              <a:rPr lang="en-US" sz="2800" dirty="0"/>
              <a:t>file and directory on Linux system is owned by a specific user and group. Therefore, </a:t>
            </a:r>
            <a:r>
              <a:rPr lang="en-US" sz="2800" dirty="0" smtClean="0"/>
              <a:t>file </a:t>
            </a:r>
            <a:r>
              <a:rPr lang="en-US" sz="2800" dirty="0"/>
              <a:t>permissions are defined separately for </a:t>
            </a:r>
            <a:r>
              <a:rPr lang="en-US" sz="2800" dirty="0" smtClean="0"/>
              <a:t>user, group, </a:t>
            </a:r>
            <a:r>
              <a:rPr lang="en-US" sz="2800" dirty="0"/>
              <a:t>and others. 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User: </a:t>
            </a:r>
            <a:endParaRPr lang="en-US" sz="2800" dirty="0" smtClean="0"/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/>
              <a:t>The </a:t>
            </a:r>
            <a:r>
              <a:rPr lang="en-US" sz="2400" dirty="0"/>
              <a:t>username of the person who owns the </a:t>
            </a:r>
            <a:r>
              <a:rPr lang="en-US" sz="2400" dirty="0" smtClean="0"/>
              <a:t>file. </a:t>
            </a:r>
            <a:r>
              <a:rPr lang="en-US" sz="2400" dirty="0"/>
              <a:t>By default, the user who creates the </a:t>
            </a:r>
            <a:r>
              <a:rPr lang="en-US" sz="2400" dirty="0" smtClean="0"/>
              <a:t>file will </a:t>
            </a:r>
            <a:r>
              <a:rPr lang="en-US" sz="2400" dirty="0"/>
              <a:t>become its owner</a:t>
            </a:r>
            <a:r>
              <a:rPr lang="en-US" sz="2400" dirty="0" smtClean="0"/>
              <a:t>.</a:t>
            </a: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3662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File Permissions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Group</a:t>
            </a:r>
            <a:r>
              <a:rPr lang="en-US" sz="2800" dirty="0"/>
              <a:t>: </a:t>
            </a:r>
            <a:endParaRPr lang="en-US" sz="2800" dirty="0" smtClean="0"/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/>
              <a:t>The </a:t>
            </a:r>
            <a:r>
              <a:rPr lang="en-US" sz="2400" dirty="0"/>
              <a:t>usergroup that owns the </a:t>
            </a:r>
            <a:r>
              <a:rPr lang="en-US" sz="2400" dirty="0" smtClean="0"/>
              <a:t>file. </a:t>
            </a:r>
            <a:r>
              <a:rPr lang="en-US" sz="2400" dirty="0"/>
              <a:t>All users who belong to the group </a:t>
            </a:r>
            <a:r>
              <a:rPr lang="en-US" sz="2400" dirty="0" smtClean="0"/>
              <a:t>will </a:t>
            </a:r>
            <a:r>
              <a:rPr lang="en-US" sz="2400" dirty="0"/>
              <a:t>have the same access permissions to the </a:t>
            </a:r>
            <a:r>
              <a:rPr lang="en-US" sz="2400" dirty="0" smtClean="0"/>
              <a:t>file. 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Other</a:t>
            </a:r>
            <a:r>
              <a:rPr lang="en-US" sz="2800" dirty="0"/>
              <a:t>: </a:t>
            </a:r>
            <a:endParaRPr lang="en-US" sz="2800" dirty="0" smtClean="0"/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/>
              <a:t>A </a:t>
            </a:r>
            <a:r>
              <a:rPr lang="en-US" sz="2400" dirty="0"/>
              <a:t>user who </a:t>
            </a:r>
            <a:r>
              <a:rPr lang="en-US" sz="2400" dirty="0" smtClean="0"/>
              <a:t>is neither the </a:t>
            </a:r>
            <a:r>
              <a:rPr lang="en-US" sz="2400" dirty="0"/>
              <a:t>owner of the </a:t>
            </a:r>
            <a:r>
              <a:rPr lang="en-US" sz="2400" dirty="0" smtClean="0"/>
              <a:t>file </a:t>
            </a:r>
            <a:r>
              <a:rPr lang="en-US" sz="2400" dirty="0"/>
              <a:t>and </a:t>
            </a:r>
            <a:r>
              <a:rPr lang="en-US" sz="2400" dirty="0" smtClean="0"/>
              <a:t>nor in the group of the file.</a:t>
            </a:r>
            <a:endParaRPr lang="en-US" sz="24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4724399"/>
            <a:ext cx="3988709" cy="191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4100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File Permissions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>
                <a:solidFill>
                  <a:srgbClr val="C00000"/>
                </a:solidFill>
              </a:rPr>
              <a:t>c</a:t>
            </a:r>
            <a:r>
              <a:rPr lang="en-US" sz="2800" dirty="0" err="1" smtClean="0">
                <a:solidFill>
                  <a:srgbClr val="C00000"/>
                </a:solidFill>
              </a:rPr>
              <a:t>hmod</a:t>
            </a:r>
            <a:endParaRPr lang="en-US" sz="2800" dirty="0" smtClean="0">
              <a:solidFill>
                <a:srgbClr val="C00000"/>
              </a:solidFill>
            </a:endParaRP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err="1"/>
              <a:t>chmod</a:t>
            </a:r>
            <a:r>
              <a:rPr lang="en-US" sz="2400" dirty="0"/>
              <a:t> stands for </a:t>
            </a:r>
            <a:r>
              <a:rPr lang="en-US" sz="2400" dirty="0">
                <a:solidFill>
                  <a:srgbClr val="C00000"/>
                </a:solidFill>
              </a:rPr>
              <a:t>ch</a:t>
            </a:r>
            <a:r>
              <a:rPr lang="en-US" sz="2400" dirty="0"/>
              <a:t>ange </a:t>
            </a:r>
            <a:r>
              <a:rPr lang="en-US" sz="2400" dirty="0">
                <a:solidFill>
                  <a:srgbClr val="C00000"/>
                </a:solidFill>
              </a:rPr>
              <a:t>mod</a:t>
            </a:r>
            <a:r>
              <a:rPr lang="en-US" sz="2400" dirty="0"/>
              <a:t>e, which changes the file or directory mode bits. To put it simply, use </a:t>
            </a:r>
            <a:r>
              <a:rPr lang="en-US" sz="2400" dirty="0" err="1"/>
              <a:t>chmod</a:t>
            </a:r>
            <a:r>
              <a:rPr lang="en-US" sz="2400" dirty="0"/>
              <a:t> command to change the file or directory permissions.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Syntax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err="1" smtClean="0"/>
              <a:t>chmod</a:t>
            </a:r>
            <a:r>
              <a:rPr lang="en-US" sz="2400" dirty="0" smtClean="0"/>
              <a:t>    </a:t>
            </a:r>
            <a:r>
              <a:rPr lang="en-US" sz="2400" i="1" dirty="0" smtClean="0">
                <a:solidFill>
                  <a:schemeClr val="accent2">
                    <a:lumMod val="75000"/>
                  </a:schemeClr>
                </a:solidFill>
              </a:rPr>
              <a:t>mode</a:t>
            </a:r>
            <a:r>
              <a:rPr lang="en-US" sz="2400" i="1" dirty="0" smtClean="0"/>
              <a:t>    </a:t>
            </a:r>
            <a:r>
              <a:rPr lang="en-US" sz="2400" i="1" dirty="0" smtClean="0">
                <a:solidFill>
                  <a:schemeClr val="accent2">
                    <a:lumMod val="75000"/>
                  </a:schemeClr>
                </a:solidFill>
              </a:rPr>
              <a:t>file-name</a:t>
            </a:r>
            <a:endParaRPr lang="en-US" sz="2400" i="1" dirty="0">
              <a:solidFill>
                <a:schemeClr val="accent2">
                  <a:lumMod val="75000"/>
                </a:schemeClr>
              </a:solidFill>
            </a:endParaRP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Options 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err="1" smtClean="0"/>
              <a:t>chmod</a:t>
            </a:r>
            <a:r>
              <a:rPr lang="en-US" sz="2400" dirty="0" smtClean="0"/>
              <a:t>   -R    </a:t>
            </a:r>
            <a:r>
              <a:rPr lang="en-US" sz="2400" i="1" dirty="0" smtClean="0"/>
              <a:t>mode    </a:t>
            </a:r>
            <a:r>
              <a:rPr lang="en-US" sz="2400" i="1" dirty="0" err="1" smtClean="0"/>
              <a:t>dir</a:t>
            </a:r>
            <a:r>
              <a:rPr lang="en-US" sz="2400" i="1" dirty="0" smtClean="0"/>
              <a:t>-name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There are two methods to change permissions.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b="1" dirty="0" smtClean="0"/>
              <a:t>Octal Method</a:t>
            </a:r>
            <a:r>
              <a:rPr lang="en-US" sz="2400" dirty="0" smtClean="0"/>
              <a:t>  and   </a:t>
            </a:r>
            <a:r>
              <a:rPr lang="en-US" sz="2400" b="1" dirty="0" smtClean="0"/>
              <a:t>Symbolic Method</a:t>
            </a:r>
            <a:endParaRPr lang="en-US" sz="2400" b="1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4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7513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3931</TotalTime>
  <Words>540</Words>
  <Application>Microsoft Office PowerPoint</Application>
  <PresentationFormat>On-screen Show (4:3)</PresentationFormat>
  <Paragraphs>127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 Unicode MS</vt:lpstr>
      <vt:lpstr>Arial</vt:lpstr>
      <vt:lpstr>MV Boli</vt:lpstr>
      <vt:lpstr>PakTypeNaqsh</vt:lpstr>
      <vt:lpstr>Times New Roman</vt:lpstr>
      <vt:lpstr>Office Theme</vt:lpstr>
      <vt:lpstr>Office Theme</vt:lpstr>
      <vt:lpstr>PowerPoint Presentation</vt:lpstr>
      <vt:lpstr>Permissions  By Z.A. Solangi</vt:lpstr>
      <vt:lpstr>File Permissions</vt:lpstr>
      <vt:lpstr>File Permissions</vt:lpstr>
      <vt:lpstr>File Permissions</vt:lpstr>
      <vt:lpstr>File Permissions</vt:lpstr>
      <vt:lpstr>File Permissions</vt:lpstr>
      <vt:lpstr>File Permissions</vt:lpstr>
      <vt:lpstr>File Permissions</vt:lpstr>
      <vt:lpstr>File Permissions</vt:lpstr>
      <vt:lpstr>Octal Method</vt:lpstr>
      <vt:lpstr>Symbolic Method</vt:lpstr>
      <vt:lpstr>File Permissions</vt:lpstr>
      <vt:lpstr>The End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Mohamed Shafik</dc:creator>
  <cp:lastModifiedBy>HIST</cp:lastModifiedBy>
  <cp:revision>318</cp:revision>
  <cp:lastPrinted>1601-01-01T00:00:00Z</cp:lastPrinted>
  <dcterms:created xsi:type="dcterms:W3CDTF">2009-01-19T21:56:39Z</dcterms:created>
  <dcterms:modified xsi:type="dcterms:W3CDTF">2014-10-29T06:13:39Z</dcterms:modified>
</cp:coreProperties>
</file>